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815" r:id="rId1"/>
  </p:sldMasterIdLst>
  <p:notesMasterIdLst>
    <p:notesMasterId r:id="rId22"/>
  </p:notesMasterIdLst>
  <p:sldIdLst>
    <p:sldId id="256" r:id="rId2"/>
    <p:sldId id="257" r:id="rId3"/>
    <p:sldId id="258" r:id="rId4"/>
    <p:sldId id="259" r:id="rId5"/>
    <p:sldId id="281" r:id="rId6"/>
    <p:sldId id="279" r:id="rId7"/>
    <p:sldId id="275" r:id="rId8"/>
    <p:sldId id="282" r:id="rId9"/>
    <p:sldId id="283" r:id="rId10"/>
    <p:sldId id="284" r:id="rId11"/>
    <p:sldId id="274" r:id="rId12"/>
    <p:sldId id="260" r:id="rId13"/>
    <p:sldId id="261" r:id="rId14"/>
    <p:sldId id="263" r:id="rId15"/>
    <p:sldId id="272" r:id="rId16"/>
    <p:sldId id="262" r:id="rId17"/>
    <p:sldId id="264" r:id="rId18"/>
    <p:sldId id="265" r:id="rId19"/>
    <p:sldId id="269" r:id="rId20"/>
    <p:sldId id="280" r:id="rId21"/>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68" d="100"/>
          <a:sy n="68" d="100"/>
        </p:scale>
        <p:origin x="134" y="41"/>
      </p:cViewPr>
      <p:guideLst/>
    </p:cSldViewPr>
  </p:slideViewPr>
  <p:notesTextViewPr>
    <p:cViewPr>
      <p:scale>
        <a:sx n="1" d="1"/>
        <a:sy n="1" d="1"/>
      </p:scale>
      <p:origin x="0" y="0"/>
    </p:cViewPr>
  </p:notesTextViewPr>
  <p:sorterViewPr>
    <p:cViewPr varScale="1">
      <p:scale>
        <a:sx n="100" d="100"/>
        <a:sy n="100" d="100"/>
      </p:scale>
      <p:origin x="0" y="-270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7BE0996-760E-4B57-860B-9AF614429D48}" type="datetimeFigureOut">
              <a:rPr lang="ar-SA" smtClean="0"/>
              <a:t>8/22/1444</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1F24D01-C347-43B0-A6E6-7740AD5E747A}" type="slidenum">
              <a:rPr lang="ar-SA" smtClean="0"/>
              <a:t>‹#›</a:t>
            </a:fld>
            <a:endParaRPr lang="ar-SA"/>
          </a:p>
        </p:txBody>
      </p:sp>
    </p:spTree>
    <p:extLst>
      <p:ext uri="{BB962C8B-B14F-4D97-AF65-F5344CB8AC3E}">
        <p14:creationId xmlns:p14="http://schemas.microsoft.com/office/powerpoint/2010/main" val="69175896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F1F24D01-C347-43B0-A6E6-7740AD5E747A}" type="slidenum">
              <a:rPr lang="ar-SA" smtClean="0"/>
              <a:t>5</a:t>
            </a:fld>
            <a:endParaRPr lang="ar-SA"/>
          </a:p>
        </p:txBody>
      </p:sp>
    </p:spTree>
    <p:extLst>
      <p:ext uri="{BB962C8B-B14F-4D97-AF65-F5344CB8AC3E}">
        <p14:creationId xmlns:p14="http://schemas.microsoft.com/office/powerpoint/2010/main" val="851394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F1F24D01-C347-43B0-A6E6-7740AD5E747A}" type="slidenum">
              <a:rPr lang="ar-SA" smtClean="0"/>
              <a:t>16</a:t>
            </a:fld>
            <a:endParaRPr lang="ar-SA"/>
          </a:p>
        </p:txBody>
      </p:sp>
    </p:spTree>
    <p:extLst>
      <p:ext uri="{BB962C8B-B14F-4D97-AF65-F5344CB8AC3E}">
        <p14:creationId xmlns:p14="http://schemas.microsoft.com/office/powerpoint/2010/main" val="341268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F1F24D01-C347-43B0-A6E6-7740AD5E747A}" type="slidenum">
              <a:rPr lang="ar-SA" smtClean="0"/>
              <a:t>19</a:t>
            </a:fld>
            <a:endParaRPr lang="ar-SA"/>
          </a:p>
        </p:txBody>
      </p:sp>
    </p:spTree>
    <p:extLst>
      <p:ext uri="{BB962C8B-B14F-4D97-AF65-F5344CB8AC3E}">
        <p14:creationId xmlns:p14="http://schemas.microsoft.com/office/powerpoint/2010/main" val="2958145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152A3A2-1EEA-48C3-A261-B7C882B10E47}" type="uaqdatetime1">
              <a:rPr lang="ar-SA" smtClean="0"/>
              <a:t>8/22/1444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FC1B240-4F5F-489B-AE28-978F3FDD0B58}" type="slidenum">
              <a:rPr lang="ar-SA" smtClean="0"/>
              <a:t>‹#›</a:t>
            </a:fld>
            <a:endParaRPr lang="ar-SA"/>
          </a:p>
        </p:txBody>
      </p:sp>
    </p:spTree>
    <p:extLst>
      <p:ext uri="{BB962C8B-B14F-4D97-AF65-F5344CB8AC3E}">
        <p14:creationId xmlns:p14="http://schemas.microsoft.com/office/powerpoint/2010/main" val="4113428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8B3BB91-D768-473C-AA4F-BB1F3FFADADD}" type="uaqdatetime1">
              <a:rPr lang="ar-SA" smtClean="0"/>
              <a:t>8/22/1444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FC1B240-4F5F-489B-AE28-978F3FDD0B58}" type="slidenum">
              <a:rPr lang="ar-SA" smtClean="0"/>
              <a:t>‹#›</a:t>
            </a:fld>
            <a:endParaRPr lang="ar-SA"/>
          </a:p>
        </p:txBody>
      </p:sp>
    </p:spTree>
    <p:extLst>
      <p:ext uri="{BB962C8B-B14F-4D97-AF65-F5344CB8AC3E}">
        <p14:creationId xmlns:p14="http://schemas.microsoft.com/office/powerpoint/2010/main" val="3154129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38ECBE-08A3-4998-90F0-D9BDCF6AE41E}" type="uaqdatetime1">
              <a:rPr lang="ar-SA" smtClean="0"/>
              <a:t>8/22/1444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FC1B240-4F5F-489B-AE28-978F3FDD0B58}" type="slidenum">
              <a:rPr lang="ar-SA" smtClean="0"/>
              <a:t>‹#›</a:t>
            </a:fld>
            <a:endParaRPr lang="ar-SA"/>
          </a:p>
        </p:txBody>
      </p:sp>
    </p:spTree>
    <p:extLst>
      <p:ext uri="{BB962C8B-B14F-4D97-AF65-F5344CB8AC3E}">
        <p14:creationId xmlns:p14="http://schemas.microsoft.com/office/powerpoint/2010/main" val="392168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AE01BF8-1BAF-47DF-A5EA-673FD1AB5AA9}" type="uaqdatetime1">
              <a:rPr lang="ar-SA" smtClean="0"/>
              <a:t>8/22/1444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FC1B240-4F5F-489B-AE28-978F3FDD0B58}" type="slidenum">
              <a:rPr lang="ar-SA" smtClean="0"/>
              <a:t>‹#›</a:t>
            </a:fld>
            <a:endParaRPr lang="ar-SA"/>
          </a:p>
        </p:txBody>
      </p:sp>
    </p:spTree>
    <p:extLst>
      <p:ext uri="{BB962C8B-B14F-4D97-AF65-F5344CB8AC3E}">
        <p14:creationId xmlns:p14="http://schemas.microsoft.com/office/powerpoint/2010/main" val="3864966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D20329E-66D4-4A7A-8612-EF09592F8A2A}" type="uaqdatetime1">
              <a:rPr lang="ar-SA" smtClean="0"/>
              <a:t>8/22/1444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FC1B240-4F5F-489B-AE28-978F3FDD0B58}" type="slidenum">
              <a:rPr lang="ar-SA" smtClean="0"/>
              <a:t>‹#›</a:t>
            </a:fld>
            <a:endParaRPr lang="ar-SA"/>
          </a:p>
        </p:txBody>
      </p:sp>
    </p:spTree>
    <p:extLst>
      <p:ext uri="{BB962C8B-B14F-4D97-AF65-F5344CB8AC3E}">
        <p14:creationId xmlns:p14="http://schemas.microsoft.com/office/powerpoint/2010/main" val="2760142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2DF1A28-0F1E-4082-A4D8-3D7819390703}" type="uaqdatetime1">
              <a:rPr lang="ar-SA" smtClean="0"/>
              <a:t>8/22/1444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FC1B240-4F5F-489B-AE28-978F3FDD0B58}" type="slidenum">
              <a:rPr lang="ar-SA" smtClean="0"/>
              <a:t>‹#›</a:t>
            </a:fld>
            <a:endParaRPr lang="ar-SA"/>
          </a:p>
        </p:txBody>
      </p:sp>
    </p:spTree>
    <p:extLst>
      <p:ext uri="{BB962C8B-B14F-4D97-AF65-F5344CB8AC3E}">
        <p14:creationId xmlns:p14="http://schemas.microsoft.com/office/powerpoint/2010/main" val="230410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59B35CFE-B37A-4201-BF55-A8B3E98B3623}" type="uaqdatetime1">
              <a:rPr lang="ar-SA" smtClean="0"/>
              <a:t>8/22/1444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8FC1B240-4F5F-489B-AE28-978F3FDD0B58}" type="slidenum">
              <a:rPr lang="ar-SA" smtClean="0"/>
              <a:t>‹#›</a:t>
            </a:fld>
            <a:endParaRPr lang="ar-SA"/>
          </a:p>
        </p:txBody>
      </p:sp>
    </p:spTree>
    <p:extLst>
      <p:ext uri="{BB962C8B-B14F-4D97-AF65-F5344CB8AC3E}">
        <p14:creationId xmlns:p14="http://schemas.microsoft.com/office/powerpoint/2010/main" val="2261540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39E3B656-2EC4-4B43-A3B4-F3FBF644887A}" type="uaqdatetime1">
              <a:rPr lang="ar-SA" smtClean="0"/>
              <a:t>8/22/1444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8FC1B240-4F5F-489B-AE28-978F3FDD0B58}" type="slidenum">
              <a:rPr lang="ar-SA" smtClean="0"/>
              <a:t>‹#›</a:t>
            </a:fld>
            <a:endParaRPr lang="ar-SA"/>
          </a:p>
        </p:txBody>
      </p:sp>
    </p:spTree>
    <p:extLst>
      <p:ext uri="{BB962C8B-B14F-4D97-AF65-F5344CB8AC3E}">
        <p14:creationId xmlns:p14="http://schemas.microsoft.com/office/powerpoint/2010/main" val="4129827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843FDEF-7884-470A-BF70-38BDAE09EB4A}" type="uaqdatetime1">
              <a:rPr lang="ar-SA" smtClean="0"/>
              <a:t>8/22/1444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8FC1B240-4F5F-489B-AE28-978F3FDD0B58}" type="slidenum">
              <a:rPr lang="ar-SA" smtClean="0"/>
              <a:t>‹#›</a:t>
            </a:fld>
            <a:endParaRPr lang="ar-SA"/>
          </a:p>
        </p:txBody>
      </p:sp>
    </p:spTree>
    <p:extLst>
      <p:ext uri="{BB962C8B-B14F-4D97-AF65-F5344CB8AC3E}">
        <p14:creationId xmlns:p14="http://schemas.microsoft.com/office/powerpoint/2010/main" val="3939994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9BA35CE-B3E2-475D-9E96-D256664C5674}" type="uaqdatetime1">
              <a:rPr lang="ar-SA" smtClean="0"/>
              <a:t>8/22/1444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FC1B240-4F5F-489B-AE28-978F3FDD0B58}" type="slidenum">
              <a:rPr lang="ar-SA" smtClean="0"/>
              <a:t>‹#›</a:t>
            </a:fld>
            <a:endParaRPr lang="ar-SA"/>
          </a:p>
        </p:txBody>
      </p:sp>
    </p:spTree>
    <p:extLst>
      <p:ext uri="{BB962C8B-B14F-4D97-AF65-F5344CB8AC3E}">
        <p14:creationId xmlns:p14="http://schemas.microsoft.com/office/powerpoint/2010/main" val="1471329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5ED4FC7-CE97-45B9-A60F-FE43F4D92F91}" type="uaqdatetime1">
              <a:rPr lang="ar-SA" smtClean="0"/>
              <a:t>8/22/1444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FC1B240-4F5F-489B-AE28-978F3FDD0B58}" type="slidenum">
              <a:rPr lang="ar-SA" smtClean="0"/>
              <a:t>‹#›</a:t>
            </a:fld>
            <a:endParaRPr lang="ar-SA"/>
          </a:p>
        </p:txBody>
      </p:sp>
    </p:spTree>
    <p:extLst>
      <p:ext uri="{BB962C8B-B14F-4D97-AF65-F5344CB8AC3E}">
        <p14:creationId xmlns:p14="http://schemas.microsoft.com/office/powerpoint/2010/main" val="2510842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FB52E1E-57A2-4DA9-8893-2A5093691474}" type="uaqdatetime1">
              <a:rPr lang="ar-SA" smtClean="0"/>
              <a:t>8/22/1444</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FC1B240-4F5F-489B-AE28-978F3FDD0B58}" type="slidenum">
              <a:rPr lang="ar-SA" smtClean="0"/>
              <a:t>‹#›</a:t>
            </a:fld>
            <a:endParaRPr lang="ar-SA"/>
          </a:p>
        </p:txBody>
      </p:sp>
    </p:spTree>
    <p:extLst>
      <p:ext uri="{BB962C8B-B14F-4D97-AF65-F5344CB8AC3E}">
        <p14:creationId xmlns:p14="http://schemas.microsoft.com/office/powerpoint/2010/main" val="3567647197"/>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28145" y="760934"/>
            <a:ext cx="5244662" cy="2387600"/>
          </a:xfrm>
        </p:spPr>
        <p:txBody>
          <a:bodyPr/>
          <a:lstStyle/>
          <a:p>
            <a:pPr rtl="0"/>
            <a:r>
              <a:rPr lang="en-US" dirty="0" smtClean="0">
                <a:solidFill>
                  <a:srgbClr val="00B0F0"/>
                </a:solidFill>
              </a:rPr>
              <a:t>CA-AKI is it </a:t>
            </a:r>
            <a:br>
              <a:rPr lang="en-US" dirty="0" smtClean="0">
                <a:solidFill>
                  <a:srgbClr val="00B0F0"/>
                </a:solidFill>
              </a:rPr>
            </a:br>
            <a:r>
              <a:rPr lang="en-US" dirty="0" smtClean="0">
                <a:solidFill>
                  <a:srgbClr val="00B0F0"/>
                </a:solidFill>
              </a:rPr>
              <a:t>a Myth ?</a:t>
            </a:r>
            <a:endParaRPr lang="ar-SA" dirty="0">
              <a:solidFill>
                <a:srgbClr val="00B0F0"/>
              </a:solidFill>
            </a:endParaRPr>
          </a:p>
        </p:txBody>
      </p:sp>
      <p:sp>
        <p:nvSpPr>
          <p:cNvPr id="3" name="عنوان فرعي 2"/>
          <p:cNvSpPr>
            <a:spLocks noGrp="1"/>
          </p:cNvSpPr>
          <p:nvPr>
            <p:ph type="subTitle" idx="1"/>
          </p:nvPr>
        </p:nvSpPr>
        <p:spPr>
          <a:xfrm>
            <a:off x="386256" y="3638701"/>
            <a:ext cx="5263055" cy="1655762"/>
          </a:xfrm>
        </p:spPr>
        <p:txBody>
          <a:bodyPr>
            <a:normAutofit lnSpcReduction="10000"/>
          </a:bodyPr>
          <a:lstStyle/>
          <a:p>
            <a:r>
              <a:rPr lang="en-US" b="1" dirty="0" err="1" smtClean="0"/>
              <a:t>Badreddin</a:t>
            </a:r>
            <a:r>
              <a:rPr lang="en-US" b="1" dirty="0" smtClean="0"/>
              <a:t> </a:t>
            </a:r>
            <a:r>
              <a:rPr lang="en-US" b="1" dirty="0" err="1" smtClean="0"/>
              <a:t>Shaibani</a:t>
            </a:r>
            <a:r>
              <a:rPr lang="en-US" b="1" dirty="0" smtClean="0"/>
              <a:t> MD, PhD</a:t>
            </a:r>
          </a:p>
          <a:p>
            <a:r>
              <a:rPr lang="en-US" b="1" dirty="0" err="1" smtClean="0"/>
              <a:t>Azzawiyah</a:t>
            </a:r>
            <a:r>
              <a:rPr lang="en-US" b="1" dirty="0" smtClean="0"/>
              <a:t> kidney Hospital </a:t>
            </a:r>
          </a:p>
          <a:p>
            <a:r>
              <a:rPr lang="en-US" b="1" dirty="0" smtClean="0"/>
              <a:t>Lecture for </a:t>
            </a:r>
            <a:r>
              <a:rPr lang="en-US" b="1" dirty="0" err="1" smtClean="0"/>
              <a:t>Albayda</a:t>
            </a:r>
            <a:r>
              <a:rPr lang="en-US" b="1" dirty="0" smtClean="0"/>
              <a:t> </a:t>
            </a:r>
            <a:r>
              <a:rPr lang="en-US" b="1" dirty="0" err="1" smtClean="0"/>
              <a:t>nephro</a:t>
            </a:r>
            <a:r>
              <a:rPr lang="en-US" b="1" dirty="0" smtClean="0"/>
              <a:t>-symposia 2023</a:t>
            </a:r>
            <a:r>
              <a:rPr lang="ar-SA" b="1" dirty="0" smtClean="0"/>
              <a:t> </a:t>
            </a:r>
            <a:r>
              <a:rPr lang="en-US" b="1" dirty="0" smtClean="0"/>
              <a:t>March,</a:t>
            </a:r>
            <a:endParaRPr lang="ar-SA" b="1"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7422" y="173422"/>
            <a:ext cx="6684578" cy="6684578"/>
          </a:xfrm>
          <a:prstGeom prst="rect">
            <a:avLst/>
          </a:prstGeom>
        </p:spPr>
      </p:pic>
    </p:spTree>
    <p:extLst>
      <p:ext uri="{BB962C8B-B14F-4D97-AF65-F5344CB8AC3E}">
        <p14:creationId xmlns:p14="http://schemas.microsoft.com/office/powerpoint/2010/main" val="3793301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7655" y="1027277"/>
            <a:ext cx="3736428" cy="1325563"/>
          </a:xfrm>
        </p:spPr>
        <p:txBody>
          <a:bodyPr>
            <a:normAutofit/>
          </a:bodyPr>
          <a:lstStyle/>
          <a:p>
            <a:pPr algn="l" rtl="0"/>
            <a:r>
              <a:rPr lang="en-US" dirty="0" err="1" smtClean="0">
                <a:solidFill>
                  <a:srgbClr val="FF0000"/>
                </a:solidFill>
              </a:rPr>
              <a:t>Mehran</a:t>
            </a:r>
            <a:r>
              <a:rPr lang="en-US" dirty="0" smtClean="0">
                <a:solidFill>
                  <a:srgbClr val="FF0000"/>
                </a:solidFill>
              </a:rPr>
              <a:t> CA-AKI</a:t>
            </a:r>
            <a:br>
              <a:rPr lang="en-US" dirty="0" smtClean="0">
                <a:solidFill>
                  <a:srgbClr val="FF0000"/>
                </a:solidFill>
              </a:rPr>
            </a:br>
            <a:r>
              <a:rPr lang="en-US" dirty="0" smtClean="0">
                <a:solidFill>
                  <a:srgbClr val="FF0000"/>
                </a:solidFill>
              </a:rPr>
              <a:t> risk score</a:t>
            </a:r>
            <a:endParaRPr lang="ar-SA" dirty="0">
              <a:solidFill>
                <a:srgbClr val="FF0000"/>
              </a:solidFill>
            </a:endParaRPr>
          </a:p>
        </p:txBody>
      </p:sp>
      <p:sp>
        <p:nvSpPr>
          <p:cNvPr id="7" name="عنصر نائب لرقم الشريحة 6"/>
          <p:cNvSpPr>
            <a:spLocks noGrp="1"/>
          </p:cNvSpPr>
          <p:nvPr>
            <p:ph type="sldNum" sz="quarter" idx="12"/>
          </p:nvPr>
        </p:nvSpPr>
        <p:spPr/>
        <p:txBody>
          <a:bodyPr/>
          <a:lstStyle/>
          <a:p>
            <a:fld id="{8FC1B240-4F5F-489B-AE28-978F3FDD0B58}" type="slidenum">
              <a:rPr lang="ar-SA" smtClean="0"/>
              <a:t>10</a:t>
            </a:fld>
            <a:endParaRPr lang="ar-SA"/>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027" y="827690"/>
            <a:ext cx="7272829" cy="5080817"/>
          </a:xfrm>
          <a:prstGeom prst="rect">
            <a:avLst/>
          </a:prstGeom>
        </p:spPr>
      </p:pic>
      <p:sp>
        <p:nvSpPr>
          <p:cNvPr id="5" name="مستطيل 4"/>
          <p:cNvSpPr/>
          <p:nvPr/>
        </p:nvSpPr>
        <p:spPr>
          <a:xfrm>
            <a:off x="4280337" y="6180488"/>
            <a:ext cx="7220607" cy="338554"/>
          </a:xfrm>
          <a:prstGeom prst="rect">
            <a:avLst/>
          </a:prstGeom>
        </p:spPr>
        <p:txBody>
          <a:bodyPr wrap="square">
            <a:spAutoFit/>
          </a:bodyPr>
          <a:lstStyle/>
          <a:p>
            <a:pPr algn="l" rtl="0"/>
            <a:r>
              <a:rPr lang="ar-SA" sz="1600" dirty="0" smtClean="0">
                <a:solidFill>
                  <a:srgbClr val="00B0F0"/>
                </a:solidFill>
              </a:rPr>
              <a:t>https://www.mdcalc.com/calc/10087/mehran-score-post-pci-contrast-nephropathy</a:t>
            </a:r>
            <a:endParaRPr lang="ar-SA" sz="1600" dirty="0">
              <a:solidFill>
                <a:srgbClr val="00B0F0"/>
              </a:solidFill>
            </a:endParaRPr>
          </a:p>
        </p:txBody>
      </p:sp>
      <p:pic>
        <p:nvPicPr>
          <p:cNvPr id="6" name="صورة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649" y="2412124"/>
            <a:ext cx="2320724" cy="4106918"/>
          </a:xfrm>
          <a:prstGeom prst="rect">
            <a:avLst/>
          </a:prstGeom>
        </p:spPr>
      </p:pic>
    </p:spTree>
    <p:extLst>
      <p:ext uri="{BB962C8B-B14F-4D97-AF65-F5344CB8AC3E}">
        <p14:creationId xmlns:p14="http://schemas.microsoft.com/office/powerpoint/2010/main" val="2054971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sp>
        <p:nvSpPr>
          <p:cNvPr id="5" name="عنصر نائب لرقم الشريحة 4"/>
          <p:cNvSpPr>
            <a:spLocks noGrp="1"/>
          </p:cNvSpPr>
          <p:nvPr>
            <p:ph type="sldNum" sz="quarter" idx="12"/>
          </p:nvPr>
        </p:nvSpPr>
        <p:spPr/>
        <p:txBody>
          <a:bodyPr/>
          <a:lstStyle/>
          <a:p>
            <a:r>
              <a:rPr lang="en-US" dirty="0" smtClean="0"/>
              <a:t>11/20</a:t>
            </a:r>
            <a:endParaRPr lang="ar-SA" dirty="0"/>
          </a:p>
        </p:txBody>
      </p:sp>
      <p:sp>
        <p:nvSpPr>
          <p:cNvPr id="6" name="مستطيل 5"/>
          <p:cNvSpPr/>
          <p:nvPr/>
        </p:nvSpPr>
        <p:spPr>
          <a:xfrm>
            <a:off x="1132765" y="2156347"/>
            <a:ext cx="9805916" cy="1200329"/>
          </a:xfrm>
          <a:prstGeom prst="rect">
            <a:avLst/>
          </a:prstGeom>
        </p:spPr>
        <p:txBody>
          <a:bodyPr wrap="square">
            <a:spAutoFit/>
          </a:bodyPr>
          <a:lstStyle/>
          <a:p>
            <a:pPr algn="ctr" rtl="0"/>
            <a:r>
              <a:rPr lang="en-US" sz="3600" dirty="0"/>
              <a:t>Changes to Recommendations </a:t>
            </a:r>
            <a:r>
              <a:rPr lang="en-US" sz="3600" dirty="0" smtClean="0"/>
              <a:t>Between</a:t>
            </a:r>
          </a:p>
          <a:p>
            <a:pPr algn="ctr" rtl="0"/>
            <a:r>
              <a:rPr lang="en-US" sz="3600" dirty="0" smtClean="0"/>
              <a:t> </a:t>
            </a:r>
            <a:r>
              <a:rPr lang="en-US" sz="3600" dirty="0"/>
              <a:t>2012 and 2022 Guidelines</a:t>
            </a:r>
            <a:endParaRPr lang="ar-SA" sz="3600" dirty="0"/>
          </a:p>
        </p:txBody>
      </p:sp>
    </p:spTree>
    <p:extLst>
      <p:ext uri="{BB962C8B-B14F-4D97-AF65-F5344CB8AC3E}">
        <p14:creationId xmlns:p14="http://schemas.microsoft.com/office/powerpoint/2010/main" val="3024078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1447800" y="126999"/>
            <a:ext cx="10212577" cy="6592725"/>
          </a:xfrm>
          <a:prstGeom prst="rect">
            <a:avLst/>
          </a:prstGeom>
        </p:spPr>
      </p:pic>
      <p:sp>
        <p:nvSpPr>
          <p:cNvPr id="2" name="مربع نص 1"/>
          <p:cNvSpPr txBox="1"/>
          <p:nvPr/>
        </p:nvSpPr>
        <p:spPr>
          <a:xfrm>
            <a:off x="1447800" y="1605963"/>
            <a:ext cx="1418345" cy="368833"/>
          </a:xfrm>
          <a:prstGeom prst="rect">
            <a:avLst/>
          </a:prstGeom>
          <a:noFill/>
          <a:ln w="28575">
            <a:solidFill>
              <a:srgbClr val="FF0000"/>
            </a:solidFill>
          </a:ln>
        </p:spPr>
        <p:txBody>
          <a:bodyPr wrap="square" rtlCol="1">
            <a:spAutoFit/>
          </a:bodyPr>
          <a:lstStyle/>
          <a:p>
            <a:endParaRPr lang="ar-SA" dirty="0"/>
          </a:p>
        </p:txBody>
      </p:sp>
    </p:spTree>
    <p:extLst>
      <p:ext uri="{BB962C8B-B14F-4D97-AF65-F5344CB8AC3E}">
        <p14:creationId xmlns:p14="http://schemas.microsoft.com/office/powerpoint/2010/main" val="2904945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8FC1B240-4F5F-489B-AE28-978F3FDD0B58}" type="slidenum">
              <a:rPr lang="ar-SA" smtClean="0"/>
              <a:t>13</a:t>
            </a:fld>
            <a:endParaRPr lang="ar-SA"/>
          </a:p>
        </p:txBody>
      </p:sp>
      <p:pic>
        <p:nvPicPr>
          <p:cNvPr id="4" name="صورة 3"/>
          <p:cNvPicPr>
            <a:picLocks noChangeAspect="1"/>
          </p:cNvPicPr>
          <p:nvPr/>
        </p:nvPicPr>
        <p:blipFill>
          <a:blip r:embed="rId2"/>
          <a:stretch>
            <a:fillRect/>
          </a:stretch>
        </p:blipFill>
        <p:spPr>
          <a:xfrm>
            <a:off x="638876" y="-7186"/>
            <a:ext cx="10714924" cy="6671802"/>
          </a:xfrm>
          <a:prstGeom prst="rect">
            <a:avLst/>
          </a:prstGeom>
        </p:spPr>
      </p:pic>
      <p:sp>
        <p:nvSpPr>
          <p:cNvPr id="8" name="مربع نص 7"/>
          <p:cNvSpPr txBox="1"/>
          <p:nvPr/>
        </p:nvSpPr>
        <p:spPr>
          <a:xfrm>
            <a:off x="768403" y="3696020"/>
            <a:ext cx="1598279" cy="369332"/>
          </a:xfrm>
          <a:prstGeom prst="rect">
            <a:avLst/>
          </a:prstGeom>
          <a:noFill/>
          <a:ln w="28575">
            <a:solidFill>
              <a:srgbClr val="FF0000"/>
            </a:solidFill>
          </a:ln>
        </p:spPr>
        <p:txBody>
          <a:bodyPr wrap="square" rtlCol="1">
            <a:spAutoFit/>
          </a:bodyPr>
          <a:lstStyle/>
          <a:p>
            <a:endParaRPr lang="ar-SA" dirty="0"/>
          </a:p>
        </p:txBody>
      </p:sp>
      <p:sp>
        <p:nvSpPr>
          <p:cNvPr id="9" name="مربع نص 8"/>
          <p:cNvSpPr txBox="1"/>
          <p:nvPr/>
        </p:nvSpPr>
        <p:spPr>
          <a:xfrm>
            <a:off x="875978" y="704870"/>
            <a:ext cx="1490703" cy="562996"/>
          </a:xfrm>
          <a:prstGeom prst="rect">
            <a:avLst/>
          </a:prstGeom>
          <a:noFill/>
          <a:ln w="28575">
            <a:solidFill>
              <a:srgbClr val="FF0000"/>
            </a:solidFill>
          </a:ln>
        </p:spPr>
        <p:txBody>
          <a:bodyPr wrap="square" rtlCol="1">
            <a:spAutoFit/>
          </a:bodyPr>
          <a:lstStyle/>
          <a:p>
            <a:endParaRPr lang="ar-SA" dirty="0"/>
          </a:p>
        </p:txBody>
      </p:sp>
    </p:spTree>
    <p:extLst>
      <p:ext uri="{BB962C8B-B14F-4D97-AF65-F5344CB8AC3E}">
        <p14:creationId xmlns:p14="http://schemas.microsoft.com/office/powerpoint/2010/main" val="3182551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sz="4000" dirty="0" smtClean="0">
                <a:solidFill>
                  <a:srgbClr val="FF0000"/>
                </a:solidFill>
              </a:rPr>
              <a:t>Prophylaxis of CA-AKI   We do not recommend</a:t>
            </a:r>
            <a:endParaRPr lang="ar-SA" sz="4000" dirty="0">
              <a:solidFill>
                <a:srgbClr val="FF0000"/>
              </a:solidFill>
            </a:endParaRPr>
          </a:p>
        </p:txBody>
      </p:sp>
      <p:sp>
        <p:nvSpPr>
          <p:cNvPr id="3" name="عنصر نائب للمحتوى 2"/>
          <p:cNvSpPr>
            <a:spLocks noGrp="1"/>
          </p:cNvSpPr>
          <p:nvPr>
            <p:ph idx="1"/>
          </p:nvPr>
        </p:nvSpPr>
        <p:spPr>
          <a:xfrm>
            <a:off x="394139" y="1690688"/>
            <a:ext cx="11603420" cy="4351338"/>
          </a:xfrm>
        </p:spPr>
        <p:txBody>
          <a:bodyPr>
            <a:noAutofit/>
          </a:bodyPr>
          <a:lstStyle/>
          <a:p>
            <a:pPr algn="l" rtl="0">
              <a:buFont typeface="Wingdings" panose="05000000000000000000" pitchFamily="2" charset="2"/>
              <a:buChar char="ü"/>
            </a:pPr>
            <a:r>
              <a:rPr lang="en-US" sz="2600" dirty="0" smtClean="0"/>
              <a:t>oral or IV hydration for patients with </a:t>
            </a:r>
            <a:r>
              <a:rPr lang="en-US" sz="2600" dirty="0" err="1" smtClean="0"/>
              <a:t>eGFR</a:t>
            </a:r>
            <a:r>
              <a:rPr lang="en-US" sz="2600" dirty="0" smtClean="0"/>
              <a:t> &gt;30 mL/min/1.73 m2 , receiving IV ICM or IA ICM. </a:t>
            </a:r>
          </a:p>
          <a:p>
            <a:pPr algn="l" rtl="0">
              <a:buFont typeface="Wingdings" panose="05000000000000000000" pitchFamily="2" charset="2"/>
              <a:buChar char="ü"/>
            </a:pPr>
            <a:r>
              <a:rPr lang="en-US" sz="2600" dirty="0" smtClean="0"/>
              <a:t>For patients with </a:t>
            </a:r>
            <a:r>
              <a:rPr lang="en-US" sz="2600" dirty="0" err="1" smtClean="0"/>
              <a:t>eGFR</a:t>
            </a:r>
            <a:r>
              <a:rPr lang="en-US" sz="2600" dirty="0" smtClean="0"/>
              <a:t> ≤30 mL/min/1.73 m2 receiving IV ICM, there is a lack of evidence on benefit of volume expansion. Hence, the working group makes no recommendation in this regard; institutions may choose practices best suited to their local environments. </a:t>
            </a:r>
          </a:p>
          <a:p>
            <a:pPr algn="l" rtl="0">
              <a:buFont typeface="Wingdings" panose="05000000000000000000" pitchFamily="2" charset="2"/>
              <a:buChar char="ü"/>
            </a:pPr>
            <a:r>
              <a:rPr lang="en-US" sz="2600" dirty="0" smtClean="0"/>
              <a:t>For patients with </a:t>
            </a:r>
            <a:r>
              <a:rPr lang="en-US" sz="2600" dirty="0" err="1" smtClean="0"/>
              <a:t>eGFR</a:t>
            </a:r>
            <a:r>
              <a:rPr lang="en-US" sz="2600" dirty="0" smtClean="0"/>
              <a:t> ≤30 mL/min/1.73 m2 receiving IA ICM, some members of the working group endorsed a strategy of hydration and volume expansion using either IV hydration (with 0.9% saline or 1.26% sodium bicarbonate) or oral salt and water. Since there is insufficient evidence in this patient group, the working group felt that the use of hydration or not and the route of hydration were best left to judgment of the practitioner. </a:t>
            </a:r>
          </a:p>
        </p:txBody>
      </p:sp>
      <p:sp>
        <p:nvSpPr>
          <p:cNvPr id="5" name="عنصر نائب لرقم الشريحة 4"/>
          <p:cNvSpPr>
            <a:spLocks noGrp="1"/>
          </p:cNvSpPr>
          <p:nvPr>
            <p:ph type="sldNum" sz="quarter" idx="12"/>
          </p:nvPr>
        </p:nvSpPr>
        <p:spPr/>
        <p:txBody>
          <a:bodyPr/>
          <a:lstStyle/>
          <a:p>
            <a:r>
              <a:rPr lang="en-US" dirty="0" smtClean="0"/>
              <a:t>14/20</a:t>
            </a:r>
            <a:endParaRPr lang="ar-SA" dirty="0"/>
          </a:p>
        </p:txBody>
      </p:sp>
    </p:spTree>
    <p:extLst>
      <p:ext uri="{BB962C8B-B14F-4D97-AF65-F5344CB8AC3E}">
        <p14:creationId xmlns:p14="http://schemas.microsoft.com/office/powerpoint/2010/main" val="270251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sz="4000" dirty="0" smtClean="0">
                <a:solidFill>
                  <a:srgbClr val="FF0000"/>
                </a:solidFill>
              </a:rPr>
              <a:t>Prophylaxis of CA-AKI  We do not recommend</a:t>
            </a:r>
            <a:endParaRPr lang="ar-SA" sz="4000" dirty="0">
              <a:solidFill>
                <a:srgbClr val="FF0000"/>
              </a:solidFill>
            </a:endParaRPr>
          </a:p>
        </p:txBody>
      </p:sp>
      <p:sp>
        <p:nvSpPr>
          <p:cNvPr id="3" name="عنصر نائب للمحتوى 2"/>
          <p:cNvSpPr>
            <a:spLocks noGrp="1"/>
          </p:cNvSpPr>
          <p:nvPr>
            <p:ph idx="1"/>
          </p:nvPr>
        </p:nvSpPr>
        <p:spPr>
          <a:xfrm>
            <a:off x="394139" y="1690688"/>
            <a:ext cx="11603420" cy="4351338"/>
          </a:xfrm>
        </p:spPr>
        <p:txBody>
          <a:bodyPr>
            <a:noAutofit/>
          </a:bodyPr>
          <a:lstStyle/>
          <a:p>
            <a:pPr algn="l" rtl="0">
              <a:buFont typeface="Wingdings" panose="05000000000000000000" pitchFamily="2" charset="2"/>
              <a:buChar char="ü"/>
            </a:pPr>
            <a:r>
              <a:rPr lang="en-US" sz="2600" dirty="0" smtClean="0"/>
              <a:t>preferential use of </a:t>
            </a:r>
            <a:r>
              <a:rPr lang="en-US" sz="2600" dirty="0" err="1" smtClean="0"/>
              <a:t>iso-osmolar</a:t>
            </a:r>
            <a:r>
              <a:rPr lang="en-US" sz="2600" dirty="0" smtClean="0"/>
              <a:t> ICM for reducing risk of CA-AKI. We recommend decisions about low-</a:t>
            </a:r>
            <a:r>
              <a:rPr lang="en-US" sz="2600" dirty="0" err="1" smtClean="0"/>
              <a:t>osmolar</a:t>
            </a:r>
            <a:r>
              <a:rPr lang="en-US" sz="2600" dirty="0" smtClean="0"/>
              <a:t> or </a:t>
            </a:r>
            <a:r>
              <a:rPr lang="en-US" sz="2600" dirty="0" err="1" smtClean="0"/>
              <a:t>isoosmolar</a:t>
            </a:r>
            <a:r>
              <a:rPr lang="en-US" sz="2600" dirty="0" smtClean="0"/>
              <a:t> ICM be made based on other factors (</a:t>
            </a:r>
            <a:r>
              <a:rPr lang="en-US" sz="2600" dirty="0" err="1" smtClean="0"/>
              <a:t>eg</a:t>
            </a:r>
            <a:r>
              <a:rPr lang="en-US" sz="2600" dirty="0" smtClean="0"/>
              <a:t>, cost and availability). </a:t>
            </a:r>
          </a:p>
          <a:p>
            <a:pPr algn="l" rtl="0">
              <a:buFont typeface="Wingdings" panose="05000000000000000000" pitchFamily="2" charset="2"/>
              <a:buChar char="ü"/>
            </a:pPr>
            <a:r>
              <a:rPr lang="en-US" sz="2600" dirty="0" smtClean="0"/>
              <a:t>any form of post-ICM administration RRT, either dialysis or continuous RRT for reduction of the risk of CA-AKI. </a:t>
            </a:r>
          </a:p>
          <a:p>
            <a:pPr algn="l" rtl="0">
              <a:buFont typeface="Wingdings" panose="05000000000000000000" pitchFamily="2" charset="2"/>
              <a:buChar char="ü"/>
            </a:pPr>
            <a:r>
              <a:rPr lang="en-US" sz="2600" dirty="0" smtClean="0"/>
              <a:t>NAC use for the prophylaxis of CA-AKI.</a:t>
            </a:r>
          </a:p>
          <a:p>
            <a:pPr algn="l" rtl="0">
              <a:buFont typeface="Wingdings" panose="05000000000000000000" pitchFamily="2" charset="2"/>
              <a:buChar char="ü"/>
            </a:pPr>
            <a:r>
              <a:rPr lang="en-US" sz="2600" dirty="0" smtClean="0"/>
              <a:t>initiating statins specifically for prevention of CA-AKI. </a:t>
            </a:r>
          </a:p>
          <a:p>
            <a:pPr algn="l" rtl="0">
              <a:buFont typeface="Wingdings" panose="05000000000000000000" pitchFamily="2" charset="2"/>
              <a:buChar char="ü"/>
            </a:pPr>
            <a:r>
              <a:rPr lang="en-US" sz="2600" dirty="0" smtClean="0"/>
              <a:t>use of other pharmacological agents which have been described in the literature, including theophylline, prostaglandin E1, </a:t>
            </a:r>
            <a:r>
              <a:rPr lang="en-US" sz="2600" dirty="0" err="1" smtClean="0"/>
              <a:t>nicorandil</a:t>
            </a:r>
            <a:r>
              <a:rPr lang="en-US" sz="2600" dirty="0" smtClean="0"/>
              <a:t>, ascorbic acid, allopurinol, alpha-</a:t>
            </a:r>
            <a:r>
              <a:rPr lang="en-US" sz="2600" dirty="0" err="1" smtClean="0"/>
              <a:t>tocopherol</a:t>
            </a:r>
            <a:r>
              <a:rPr lang="en-US" sz="2600" dirty="0" smtClean="0"/>
              <a:t>, </a:t>
            </a:r>
            <a:r>
              <a:rPr lang="en-US" sz="2600" dirty="0" err="1" smtClean="0"/>
              <a:t>fenoldopam</a:t>
            </a:r>
            <a:r>
              <a:rPr lang="en-US" sz="2600" dirty="0" smtClean="0"/>
              <a:t>, natriuretic peptides, and </a:t>
            </a:r>
            <a:r>
              <a:rPr lang="en-US" sz="2600" dirty="0" err="1" smtClean="0"/>
              <a:t>trimetazidine</a:t>
            </a:r>
            <a:endParaRPr lang="ar-SA" sz="2600" dirty="0"/>
          </a:p>
        </p:txBody>
      </p:sp>
      <p:sp>
        <p:nvSpPr>
          <p:cNvPr id="5" name="عنصر نائب لرقم الشريحة 4"/>
          <p:cNvSpPr>
            <a:spLocks noGrp="1"/>
          </p:cNvSpPr>
          <p:nvPr>
            <p:ph type="sldNum" sz="quarter" idx="12"/>
          </p:nvPr>
        </p:nvSpPr>
        <p:spPr/>
        <p:txBody>
          <a:bodyPr/>
          <a:lstStyle/>
          <a:p>
            <a:fld id="{8FC1B240-4F5F-489B-AE28-978F3FDD0B58}" type="slidenum">
              <a:rPr lang="ar-SA" smtClean="0"/>
              <a:t>15</a:t>
            </a:fld>
            <a:endParaRPr lang="ar-SA"/>
          </a:p>
        </p:txBody>
      </p:sp>
    </p:spTree>
    <p:extLst>
      <p:ext uri="{BB962C8B-B14F-4D97-AF65-F5344CB8AC3E}">
        <p14:creationId xmlns:p14="http://schemas.microsoft.com/office/powerpoint/2010/main" val="1710875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838200" y="1825625"/>
            <a:ext cx="10889512" cy="4362524"/>
          </a:xfrm>
        </p:spPr>
        <p:txBody>
          <a:bodyPr>
            <a:normAutofit/>
          </a:bodyPr>
          <a:lstStyle/>
          <a:p>
            <a:pPr algn="l" rtl="0"/>
            <a:r>
              <a:rPr lang="en-US" sz="4000" dirty="0" smtClean="0"/>
              <a:t>there is no role for routine extracorporeal removal of ICM with dialysis. </a:t>
            </a:r>
          </a:p>
          <a:p>
            <a:pPr algn="l" rtl="0"/>
            <a:r>
              <a:rPr lang="en-US" sz="4000" dirty="0" smtClean="0"/>
              <a:t>If CA-AKI occurs, we suggest that clinical evaluation and management of AKI due to CA-AKI be undertaken according to the KDIGO clinical practice guidelines for AKI</a:t>
            </a:r>
            <a:endParaRPr lang="ar-SA" sz="4000" dirty="0"/>
          </a:p>
        </p:txBody>
      </p:sp>
      <p:sp>
        <p:nvSpPr>
          <p:cNvPr id="4" name="عنصر نائب لرقم الشريحة 3"/>
          <p:cNvSpPr>
            <a:spLocks noGrp="1"/>
          </p:cNvSpPr>
          <p:nvPr>
            <p:ph type="sldNum" sz="quarter" idx="12"/>
          </p:nvPr>
        </p:nvSpPr>
        <p:spPr/>
        <p:txBody>
          <a:bodyPr/>
          <a:lstStyle/>
          <a:p>
            <a:fld id="{8FC1B240-4F5F-489B-AE28-978F3FDD0B58}" type="slidenum">
              <a:rPr lang="ar-SA" smtClean="0"/>
              <a:t>16</a:t>
            </a:fld>
            <a:endParaRPr lang="ar-SA"/>
          </a:p>
        </p:txBody>
      </p:sp>
    </p:spTree>
    <p:extLst>
      <p:ext uri="{BB962C8B-B14F-4D97-AF65-F5344CB8AC3E}">
        <p14:creationId xmlns:p14="http://schemas.microsoft.com/office/powerpoint/2010/main" val="573828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smtClean="0">
                <a:solidFill>
                  <a:srgbClr val="FF0000"/>
                </a:solidFill>
              </a:rPr>
              <a:t>Medication considerations </a:t>
            </a:r>
            <a:endParaRPr lang="ar-SA" dirty="0">
              <a:solidFill>
                <a:srgbClr val="FF0000"/>
              </a:solidFill>
            </a:endParaRPr>
          </a:p>
        </p:txBody>
      </p:sp>
      <p:sp>
        <p:nvSpPr>
          <p:cNvPr id="3" name="عنصر نائب للمحتوى 2"/>
          <p:cNvSpPr>
            <a:spLocks noGrp="1"/>
          </p:cNvSpPr>
          <p:nvPr>
            <p:ph idx="1"/>
          </p:nvPr>
        </p:nvSpPr>
        <p:spPr>
          <a:xfrm>
            <a:off x="338959" y="1825625"/>
            <a:ext cx="11485179" cy="4351338"/>
          </a:xfrm>
        </p:spPr>
        <p:txBody>
          <a:bodyPr>
            <a:normAutofit fontScale="92500" lnSpcReduction="10000"/>
          </a:bodyPr>
          <a:lstStyle/>
          <a:p>
            <a:pPr algn="l" rtl="0">
              <a:buFont typeface="Wingdings" panose="05000000000000000000" pitchFamily="2" charset="2"/>
              <a:buChar char="ü"/>
            </a:pPr>
            <a:r>
              <a:rPr lang="en-US" dirty="0" smtClean="0"/>
              <a:t>We do not recommend stopping metformin before contrast injection, and/or retesting kidney function afterward, for patients with </a:t>
            </a:r>
            <a:r>
              <a:rPr lang="en-US" dirty="0" err="1" smtClean="0"/>
              <a:t>eGFR</a:t>
            </a:r>
            <a:r>
              <a:rPr lang="en-US" dirty="0" smtClean="0"/>
              <a:t> &gt;30 mL/ min/1.73 m2 . </a:t>
            </a:r>
          </a:p>
          <a:p>
            <a:pPr algn="l" rtl="0">
              <a:buFont typeface="Wingdings" panose="05000000000000000000" pitchFamily="2" charset="2"/>
              <a:buChar char="ü"/>
            </a:pPr>
            <a:r>
              <a:rPr lang="en-US" dirty="0" smtClean="0"/>
              <a:t>We recommend that in patients with </a:t>
            </a:r>
            <a:r>
              <a:rPr lang="en-US" dirty="0" err="1" smtClean="0"/>
              <a:t>eGFR</a:t>
            </a:r>
            <a:r>
              <a:rPr lang="en-US" dirty="0" smtClean="0"/>
              <a:t> ≤30 mL/min/1.73 m2 or AKI, metformin should be held at the time of, or prior to, ICM administration. Metformin should not be restarted for at least 48 hours and only then if kidney function remains stable (&lt;25% increase compared with baseline creatinine) and the ongoing use of metformin has been reassessed by the patient’s clinical team.</a:t>
            </a:r>
          </a:p>
          <a:p>
            <a:pPr algn="l" rtl="0">
              <a:buFont typeface="Wingdings" panose="05000000000000000000" pitchFamily="2" charset="2"/>
              <a:buChar char="ü"/>
            </a:pPr>
            <a:r>
              <a:rPr lang="en-US" dirty="0" smtClean="0"/>
              <a:t>We do not recommend routinely discontinuing RAS inhibitors (</a:t>
            </a:r>
            <a:r>
              <a:rPr lang="en-US" dirty="0" err="1" smtClean="0"/>
              <a:t>ACEi</a:t>
            </a:r>
            <a:r>
              <a:rPr lang="en-US" dirty="0" smtClean="0"/>
              <a:t> and ARBs) prior to, or after, ICM administration.</a:t>
            </a:r>
          </a:p>
          <a:p>
            <a:pPr algn="l" rtl="0">
              <a:buFont typeface="Wingdings" panose="05000000000000000000" pitchFamily="2" charset="2"/>
              <a:buChar char="ü"/>
            </a:pPr>
            <a:r>
              <a:rPr lang="en-US" dirty="0" smtClean="0"/>
              <a:t>We do not recommend routinely discontinuing diuretics prior to, or after, ICM administration</a:t>
            </a:r>
            <a:endParaRPr lang="ar-SA" dirty="0"/>
          </a:p>
        </p:txBody>
      </p:sp>
      <p:sp>
        <p:nvSpPr>
          <p:cNvPr id="6" name="عنصر نائب لرقم الشريحة 5"/>
          <p:cNvSpPr>
            <a:spLocks noGrp="1"/>
          </p:cNvSpPr>
          <p:nvPr>
            <p:ph type="sldNum" sz="quarter" idx="12"/>
          </p:nvPr>
        </p:nvSpPr>
        <p:spPr/>
        <p:txBody>
          <a:bodyPr/>
          <a:lstStyle/>
          <a:p>
            <a:fld id="{8FC1B240-4F5F-489B-AE28-978F3FDD0B58}" type="slidenum">
              <a:rPr lang="ar-SA" smtClean="0"/>
              <a:t>17</a:t>
            </a:fld>
            <a:endParaRPr lang="ar-SA"/>
          </a:p>
        </p:txBody>
      </p:sp>
    </p:spTree>
    <p:extLst>
      <p:ext uri="{BB962C8B-B14F-4D97-AF65-F5344CB8AC3E}">
        <p14:creationId xmlns:p14="http://schemas.microsoft.com/office/powerpoint/2010/main" val="542217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smtClean="0">
                <a:solidFill>
                  <a:srgbClr val="FF0000"/>
                </a:solidFill>
              </a:rPr>
              <a:t>Post-ICM administration statements </a:t>
            </a:r>
            <a:endParaRPr lang="ar-SA" dirty="0">
              <a:solidFill>
                <a:srgbClr val="FF0000"/>
              </a:solidFill>
            </a:endParaRPr>
          </a:p>
        </p:txBody>
      </p:sp>
      <p:sp>
        <p:nvSpPr>
          <p:cNvPr id="3" name="عنصر نائب للمحتوى 2"/>
          <p:cNvSpPr>
            <a:spLocks noGrp="1"/>
          </p:cNvSpPr>
          <p:nvPr>
            <p:ph idx="1"/>
          </p:nvPr>
        </p:nvSpPr>
        <p:spPr>
          <a:xfrm>
            <a:off x="504825" y="1825625"/>
            <a:ext cx="11295665" cy="4351338"/>
          </a:xfrm>
        </p:spPr>
        <p:txBody>
          <a:bodyPr>
            <a:normAutofit/>
          </a:bodyPr>
          <a:lstStyle/>
          <a:p>
            <a:pPr algn="l" rtl="0"/>
            <a:r>
              <a:rPr lang="en-US" dirty="0" smtClean="0"/>
              <a:t>We recommend a follow-up serum creatinine measurement 48 to 72 hours after IA ICM injection in all patients with </a:t>
            </a:r>
            <a:r>
              <a:rPr lang="en-US" dirty="0" err="1" smtClean="0"/>
              <a:t>eGFR</a:t>
            </a:r>
            <a:r>
              <a:rPr lang="en-US" dirty="0" smtClean="0"/>
              <a:t> ≤30 mL/min/1.73 m2 . </a:t>
            </a:r>
          </a:p>
          <a:p>
            <a:pPr algn="l" rtl="0"/>
            <a:r>
              <a:rPr lang="en-US" dirty="0" smtClean="0"/>
              <a:t>For the remainder of patients, the risk of AKI is extremely low, and routine testing is not warranted. However, any at-risk patient should be instructed to seek medical attention and kidney function testing if they develop increased shortness of breath, peripheral edema, or note a marked decline in urine output in the days following the imaging test. </a:t>
            </a:r>
          </a:p>
          <a:p>
            <a:pPr algn="l" rtl="0"/>
            <a:r>
              <a:rPr lang="en-US" dirty="0" smtClean="0"/>
              <a:t>We recommend that clinical evaluation and management of AKI due to CA-AKI be undertaken according to the KDIGO clinical practice guidelines for AKI.</a:t>
            </a:r>
            <a:endParaRPr lang="ar-SA" dirty="0"/>
          </a:p>
        </p:txBody>
      </p:sp>
      <p:sp>
        <p:nvSpPr>
          <p:cNvPr id="4" name="عنصر نائب لرقم الشريحة 3"/>
          <p:cNvSpPr>
            <a:spLocks noGrp="1"/>
          </p:cNvSpPr>
          <p:nvPr>
            <p:ph type="sldNum" sz="quarter" idx="12"/>
          </p:nvPr>
        </p:nvSpPr>
        <p:spPr/>
        <p:txBody>
          <a:bodyPr/>
          <a:lstStyle/>
          <a:p>
            <a:fld id="{8FC1B240-4F5F-489B-AE28-978F3FDD0B58}" type="slidenum">
              <a:rPr lang="ar-SA" smtClean="0"/>
              <a:t>18</a:t>
            </a:fld>
            <a:r>
              <a:rPr lang="ar-SA" dirty="0" smtClean="0"/>
              <a:t>/15</a:t>
            </a:r>
            <a:endParaRPr lang="ar-SA" dirty="0"/>
          </a:p>
        </p:txBody>
      </p:sp>
    </p:spTree>
    <p:extLst>
      <p:ext uri="{BB962C8B-B14F-4D97-AF65-F5344CB8AC3E}">
        <p14:creationId xmlns:p14="http://schemas.microsoft.com/office/powerpoint/2010/main" val="2119664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27387" y="759263"/>
            <a:ext cx="5602013" cy="1325563"/>
          </a:xfrm>
        </p:spPr>
        <p:txBody>
          <a:bodyPr>
            <a:normAutofit/>
          </a:bodyPr>
          <a:lstStyle/>
          <a:p>
            <a:pPr algn="l" rtl="0"/>
            <a:r>
              <a:rPr lang="en-US" sz="4000" dirty="0" smtClean="0">
                <a:solidFill>
                  <a:srgbClr val="FF0000"/>
                </a:solidFill>
              </a:rPr>
              <a:t>Recommended approach</a:t>
            </a:r>
            <a:br>
              <a:rPr lang="en-US" sz="4000" dirty="0" smtClean="0">
                <a:solidFill>
                  <a:srgbClr val="FF0000"/>
                </a:solidFill>
              </a:rPr>
            </a:br>
            <a:r>
              <a:rPr lang="en-US" sz="4000" dirty="0" smtClean="0">
                <a:solidFill>
                  <a:srgbClr val="FF0000"/>
                </a:solidFill>
              </a:rPr>
              <a:t> for prevention of CA-AKI.</a:t>
            </a:r>
            <a:endParaRPr lang="ar-SA" sz="4000" dirty="0">
              <a:solidFill>
                <a:srgbClr val="FF0000"/>
              </a:solidFill>
            </a:endParaRPr>
          </a:p>
        </p:txBody>
      </p:sp>
      <p:sp>
        <p:nvSpPr>
          <p:cNvPr id="5" name="عنصر نائب لرقم الشريحة 4"/>
          <p:cNvSpPr>
            <a:spLocks noGrp="1"/>
          </p:cNvSpPr>
          <p:nvPr>
            <p:ph type="sldNum" sz="quarter" idx="12"/>
          </p:nvPr>
        </p:nvSpPr>
        <p:spPr/>
        <p:txBody>
          <a:bodyPr/>
          <a:lstStyle/>
          <a:p>
            <a:r>
              <a:rPr lang="en-US" dirty="0" smtClean="0"/>
              <a:t>19</a:t>
            </a:r>
            <a:endParaRPr lang="ar-SA" dirty="0"/>
          </a:p>
        </p:txBody>
      </p:sp>
      <p:pic>
        <p:nvPicPr>
          <p:cNvPr id="4" name="صورة 3"/>
          <p:cNvPicPr>
            <a:picLocks noChangeAspect="1"/>
          </p:cNvPicPr>
          <p:nvPr/>
        </p:nvPicPr>
        <p:blipFill>
          <a:blip r:embed="rId3"/>
          <a:stretch>
            <a:fillRect/>
          </a:stretch>
        </p:blipFill>
        <p:spPr>
          <a:xfrm>
            <a:off x="6305550" y="-64470"/>
            <a:ext cx="4819649" cy="6994240"/>
          </a:xfrm>
          <a:prstGeom prst="rect">
            <a:avLst/>
          </a:prstGeom>
        </p:spPr>
      </p:pic>
    </p:spTree>
    <p:extLst>
      <p:ext uri="{BB962C8B-B14F-4D97-AF65-F5344CB8AC3E}">
        <p14:creationId xmlns:p14="http://schemas.microsoft.com/office/powerpoint/2010/main" val="3656243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208175"/>
            <a:ext cx="10515600" cy="1325563"/>
          </a:xfrm>
        </p:spPr>
        <p:txBody>
          <a:bodyPr/>
          <a:lstStyle/>
          <a:p>
            <a:pPr algn="l" rtl="0"/>
            <a:r>
              <a:rPr lang="en-US" dirty="0" smtClean="0"/>
              <a:t>CA-AKI</a:t>
            </a:r>
            <a:endParaRPr lang="ar-SA" dirty="0"/>
          </a:p>
        </p:txBody>
      </p:sp>
      <p:sp>
        <p:nvSpPr>
          <p:cNvPr id="3" name="عنصر نائب للمحتوى 2"/>
          <p:cNvSpPr>
            <a:spLocks noGrp="1"/>
          </p:cNvSpPr>
          <p:nvPr>
            <p:ph idx="1"/>
          </p:nvPr>
        </p:nvSpPr>
        <p:spPr>
          <a:xfrm>
            <a:off x="838200" y="1388896"/>
            <a:ext cx="10515600" cy="4351338"/>
          </a:xfrm>
        </p:spPr>
        <p:txBody>
          <a:bodyPr>
            <a:normAutofit/>
          </a:bodyPr>
          <a:lstStyle/>
          <a:p>
            <a:pPr marL="0" indent="0" algn="l">
              <a:buNone/>
            </a:pPr>
            <a:endParaRPr lang="en-US" sz="3200" dirty="0" smtClean="0"/>
          </a:p>
          <a:p>
            <a:pPr marL="0" indent="0" algn="l" rtl="0">
              <a:buNone/>
            </a:pPr>
            <a:r>
              <a:rPr lang="en-US" sz="3200" dirty="0" smtClean="0"/>
              <a:t>Guidance on this topic requires inter-professional collaboration, given that contrast-enhanced diagnostic and therapeutic procedures are ordered by various specialties, performed by other specialists, and require management by nephrologists in the event that AKI develops</a:t>
            </a:r>
            <a:endParaRPr lang="ar-SA" sz="3200" dirty="0"/>
          </a:p>
        </p:txBody>
      </p:sp>
      <p:sp>
        <p:nvSpPr>
          <p:cNvPr id="4" name="عنصر نائب لرقم الشريحة 3"/>
          <p:cNvSpPr>
            <a:spLocks noGrp="1"/>
          </p:cNvSpPr>
          <p:nvPr>
            <p:ph type="sldNum" sz="quarter" idx="12"/>
          </p:nvPr>
        </p:nvSpPr>
        <p:spPr/>
        <p:txBody>
          <a:bodyPr/>
          <a:lstStyle/>
          <a:p>
            <a:fld id="{8FC1B240-4F5F-489B-AE28-978F3FDD0B58}" type="slidenum">
              <a:rPr lang="ar-SA" smtClean="0"/>
              <a:t>2</a:t>
            </a:fld>
            <a:endParaRPr lang="ar-SA"/>
          </a:p>
        </p:txBody>
      </p:sp>
    </p:spTree>
    <p:extLst>
      <p:ext uri="{BB962C8B-B14F-4D97-AF65-F5344CB8AC3E}">
        <p14:creationId xmlns:p14="http://schemas.microsoft.com/office/powerpoint/2010/main" val="713016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a:t>Conclusion</a:t>
            </a:r>
            <a:br>
              <a:rPr lang="en-US" b="1" dirty="0"/>
            </a:br>
            <a:endParaRPr lang="ar-SA" dirty="0"/>
          </a:p>
        </p:txBody>
      </p:sp>
      <p:sp>
        <p:nvSpPr>
          <p:cNvPr id="3" name="عنصر نائب للمحتوى 2"/>
          <p:cNvSpPr>
            <a:spLocks noGrp="1"/>
          </p:cNvSpPr>
          <p:nvPr>
            <p:ph idx="1"/>
          </p:nvPr>
        </p:nvSpPr>
        <p:spPr>
          <a:xfrm>
            <a:off x="838200" y="1123876"/>
            <a:ext cx="10740656" cy="5232474"/>
          </a:xfrm>
        </p:spPr>
        <p:txBody>
          <a:bodyPr>
            <a:noAutofit/>
          </a:bodyPr>
          <a:lstStyle/>
          <a:p>
            <a:pPr algn="l" rtl="0">
              <a:buFont typeface="Wingdings" panose="05000000000000000000" pitchFamily="2" charset="2"/>
              <a:buChar char="ü"/>
            </a:pPr>
            <a:r>
              <a:rPr lang="en-US" sz="3600" dirty="0" smtClean="0"/>
              <a:t>Recent </a:t>
            </a:r>
            <a:r>
              <a:rPr lang="en-US" sz="3600" dirty="0"/>
              <a:t>studies provide convincing evidence that nephrotoxicity after </a:t>
            </a:r>
            <a:r>
              <a:rPr lang="en-US" sz="3600" dirty="0" smtClean="0"/>
              <a:t>CA-AKI </a:t>
            </a:r>
            <a:r>
              <a:rPr lang="en-US" sz="3600" dirty="0"/>
              <a:t>is an unusual phenomenon in hospitalized patients. </a:t>
            </a:r>
            <a:endParaRPr lang="en-US" sz="3600" dirty="0" smtClean="0"/>
          </a:p>
          <a:p>
            <a:pPr algn="l" rtl="0">
              <a:buFont typeface="Wingdings" panose="05000000000000000000" pitchFamily="2" charset="2"/>
              <a:buChar char="ü"/>
            </a:pPr>
            <a:r>
              <a:rPr lang="en-US" sz="3600" dirty="0" smtClean="0"/>
              <a:t>It </a:t>
            </a:r>
            <a:r>
              <a:rPr lang="en-US" sz="3600" dirty="0"/>
              <a:t>is probably still more rare in outpatients who are generally healthier than hospitalized patients. </a:t>
            </a:r>
            <a:endParaRPr lang="en-US" sz="3600" dirty="0" smtClean="0"/>
          </a:p>
          <a:p>
            <a:pPr algn="l" rtl="0">
              <a:buFont typeface="Wingdings" panose="05000000000000000000" pitchFamily="2" charset="2"/>
              <a:buChar char="ü"/>
            </a:pPr>
            <a:r>
              <a:rPr lang="en-US" sz="3600" dirty="0"/>
              <a:t>Post- CA-AKI </a:t>
            </a:r>
            <a:r>
              <a:rPr lang="en-US" sz="3600" dirty="0"/>
              <a:t>nephrotoxicity occurs less frequently than after </a:t>
            </a:r>
            <a:r>
              <a:rPr lang="en-US" sz="3600" dirty="0" err="1"/>
              <a:t>angiocardiographic</a:t>
            </a:r>
            <a:r>
              <a:rPr lang="en-US" sz="3600" dirty="0"/>
              <a:t> procedures, and </a:t>
            </a:r>
            <a:endParaRPr lang="en-US" sz="3600" dirty="0" smtClean="0"/>
          </a:p>
          <a:p>
            <a:pPr algn="l" rtl="0">
              <a:buFont typeface="Wingdings" panose="05000000000000000000" pitchFamily="2" charset="2"/>
              <a:buChar char="ü"/>
            </a:pPr>
            <a:r>
              <a:rPr lang="en-US" sz="3600" dirty="0" smtClean="0"/>
              <a:t>comorbid </a:t>
            </a:r>
            <a:r>
              <a:rPr lang="en-US" sz="3600" dirty="0"/>
              <a:t>conditions may be the driving force behind </a:t>
            </a:r>
            <a:r>
              <a:rPr lang="en-US" sz="3600" dirty="0"/>
              <a:t>post- CA-AKI </a:t>
            </a:r>
            <a:r>
              <a:rPr lang="en-US" sz="3600" dirty="0"/>
              <a:t>renal dysfunction.</a:t>
            </a:r>
          </a:p>
          <a:p>
            <a:pPr algn="l" rtl="0">
              <a:buFont typeface="Wingdings" panose="05000000000000000000" pitchFamily="2" charset="2"/>
              <a:buChar char="ü"/>
            </a:pPr>
            <a:endParaRPr lang="ar-SA" sz="3600" dirty="0"/>
          </a:p>
        </p:txBody>
      </p:sp>
      <p:sp>
        <p:nvSpPr>
          <p:cNvPr id="5" name="عنصر نائب لرقم الشريحة 4"/>
          <p:cNvSpPr>
            <a:spLocks noGrp="1"/>
          </p:cNvSpPr>
          <p:nvPr>
            <p:ph type="sldNum" sz="quarter" idx="12"/>
          </p:nvPr>
        </p:nvSpPr>
        <p:spPr/>
        <p:txBody>
          <a:bodyPr/>
          <a:lstStyle/>
          <a:p>
            <a:fld id="{8FC1B240-4F5F-489B-AE28-978F3FDD0B58}" type="slidenum">
              <a:rPr lang="ar-SA" smtClean="0"/>
              <a:t>20</a:t>
            </a:fld>
            <a:endParaRPr lang="ar-SA"/>
          </a:p>
        </p:txBody>
      </p:sp>
    </p:spTree>
    <p:extLst>
      <p:ext uri="{BB962C8B-B14F-4D97-AF65-F5344CB8AC3E}">
        <p14:creationId xmlns:p14="http://schemas.microsoft.com/office/powerpoint/2010/main" val="1637724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60942" y="2434043"/>
            <a:ext cx="10515600" cy="1325563"/>
          </a:xfrm>
        </p:spPr>
        <p:txBody>
          <a:bodyPr>
            <a:normAutofit fontScale="90000"/>
          </a:bodyPr>
          <a:lstStyle/>
          <a:p>
            <a:pPr algn="l" rtl="0"/>
            <a:r>
              <a:rPr lang="en-US" dirty="0" smtClean="0"/>
              <a:t>Review the scientific evidence for CA-AKI and provides consensus-based guidelines for its prevention and management.</a:t>
            </a:r>
            <a:endParaRPr lang="ar-SA" dirty="0"/>
          </a:p>
        </p:txBody>
      </p:sp>
      <p:sp>
        <p:nvSpPr>
          <p:cNvPr id="4" name="عنصر نائب لرقم الشريحة 3"/>
          <p:cNvSpPr>
            <a:spLocks noGrp="1"/>
          </p:cNvSpPr>
          <p:nvPr>
            <p:ph type="sldNum" sz="quarter" idx="12"/>
          </p:nvPr>
        </p:nvSpPr>
        <p:spPr/>
        <p:txBody>
          <a:bodyPr/>
          <a:lstStyle/>
          <a:p>
            <a:fld id="{8FC1B240-4F5F-489B-AE28-978F3FDD0B58}" type="slidenum">
              <a:rPr lang="ar-SA" smtClean="0"/>
              <a:t>3</a:t>
            </a:fld>
            <a:endParaRPr lang="ar-SA"/>
          </a:p>
        </p:txBody>
      </p:sp>
    </p:spTree>
    <p:extLst>
      <p:ext uri="{BB962C8B-B14F-4D97-AF65-F5344CB8AC3E}">
        <p14:creationId xmlns:p14="http://schemas.microsoft.com/office/powerpoint/2010/main" val="1801876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dirty="0"/>
              <a:t>CA-AKI</a:t>
            </a:r>
            <a:endParaRPr lang="ar-SA" dirty="0"/>
          </a:p>
        </p:txBody>
      </p:sp>
      <p:sp>
        <p:nvSpPr>
          <p:cNvPr id="3" name="عنصر نائب للمحتوى 2"/>
          <p:cNvSpPr>
            <a:spLocks noGrp="1"/>
          </p:cNvSpPr>
          <p:nvPr>
            <p:ph idx="1"/>
          </p:nvPr>
        </p:nvSpPr>
        <p:spPr>
          <a:xfrm>
            <a:off x="582132" y="1690688"/>
            <a:ext cx="11027735" cy="4351338"/>
          </a:xfrm>
        </p:spPr>
        <p:txBody>
          <a:bodyPr>
            <a:normAutofit/>
          </a:bodyPr>
          <a:lstStyle/>
          <a:p>
            <a:pPr algn="l" rtl="0"/>
            <a:r>
              <a:rPr lang="en-US" sz="3600" dirty="0" smtClean="0"/>
              <a:t>Is a general term used to describe a sudden deterioration in renal function that occurs within 48 hours after the intravascular administration of ICM. </a:t>
            </a:r>
          </a:p>
          <a:p>
            <a:pPr algn="l" rtl="0"/>
            <a:r>
              <a:rPr lang="en-US" sz="3600" dirty="0" smtClean="0"/>
              <a:t>CA-AKI may occur regardless of whether the contrast medium was, or was not, the cause of the deterioration.</a:t>
            </a:r>
            <a:endParaRPr lang="ar-SA" sz="3600" dirty="0"/>
          </a:p>
        </p:txBody>
      </p:sp>
      <p:sp>
        <p:nvSpPr>
          <p:cNvPr id="5" name="عنصر نائب لرقم الشريحة 4"/>
          <p:cNvSpPr>
            <a:spLocks noGrp="1"/>
          </p:cNvSpPr>
          <p:nvPr>
            <p:ph type="sldNum" sz="quarter" idx="12"/>
          </p:nvPr>
        </p:nvSpPr>
        <p:spPr/>
        <p:txBody>
          <a:bodyPr/>
          <a:lstStyle/>
          <a:p>
            <a:fld id="{8FC1B240-4F5F-489B-AE28-978F3FDD0B58}" type="slidenum">
              <a:rPr lang="ar-SA" smtClean="0"/>
              <a:t>4</a:t>
            </a:fld>
            <a:endParaRPr lang="ar-SA"/>
          </a:p>
        </p:txBody>
      </p:sp>
    </p:spTree>
    <p:extLst>
      <p:ext uri="{BB962C8B-B14F-4D97-AF65-F5344CB8AC3E}">
        <p14:creationId xmlns:p14="http://schemas.microsoft.com/office/powerpoint/2010/main" val="3799100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79168" y="950649"/>
            <a:ext cx="4824248" cy="1325563"/>
          </a:xfrm>
        </p:spPr>
        <p:txBody>
          <a:bodyPr>
            <a:normAutofit fontScale="90000"/>
          </a:bodyPr>
          <a:lstStyle/>
          <a:p>
            <a:pPr algn="l" rtl="0"/>
            <a:r>
              <a:rPr lang="en-US" sz="3600" b="1" dirty="0" smtClean="0"/>
              <a:t>Proposed pathophysiologic mechanisms</a:t>
            </a:r>
            <a:br>
              <a:rPr lang="en-US" sz="3600" b="1" dirty="0" smtClean="0"/>
            </a:br>
            <a:r>
              <a:rPr lang="en-US" sz="3600" b="1" dirty="0" smtClean="0"/>
              <a:t> of kidney injury with </a:t>
            </a:r>
            <a:br>
              <a:rPr lang="en-US" sz="3600" b="1" dirty="0" smtClean="0"/>
            </a:br>
            <a:r>
              <a:rPr lang="en-US" sz="3600" b="1" dirty="0" smtClean="0"/>
              <a:t>iodinated contrast</a:t>
            </a:r>
            <a:endParaRPr lang="ar-SA" sz="3600" b="1" dirty="0"/>
          </a:p>
        </p:txBody>
      </p:sp>
      <p:sp>
        <p:nvSpPr>
          <p:cNvPr id="5" name="عنصر نائب لرقم الشريحة 4"/>
          <p:cNvSpPr>
            <a:spLocks noGrp="1"/>
          </p:cNvSpPr>
          <p:nvPr>
            <p:ph type="sldNum" sz="quarter" idx="12"/>
          </p:nvPr>
        </p:nvSpPr>
        <p:spPr/>
        <p:txBody>
          <a:bodyPr/>
          <a:lstStyle/>
          <a:p>
            <a:fld id="{8FC1B240-4F5F-489B-AE28-978F3FDD0B58}" type="slidenum">
              <a:rPr lang="ar-SA" smtClean="0"/>
              <a:t>5</a:t>
            </a:fld>
            <a:endParaRPr lang="ar-SA"/>
          </a:p>
        </p:txBody>
      </p:sp>
      <p:pic>
        <p:nvPicPr>
          <p:cNvPr id="4" name="صورة 3"/>
          <p:cNvPicPr>
            <a:picLocks noChangeAspect="1"/>
          </p:cNvPicPr>
          <p:nvPr/>
        </p:nvPicPr>
        <p:blipFill>
          <a:blip r:embed="rId3"/>
          <a:stretch>
            <a:fillRect/>
          </a:stretch>
        </p:blipFill>
        <p:spPr>
          <a:xfrm>
            <a:off x="5362904" y="602237"/>
            <a:ext cx="5829300" cy="5191125"/>
          </a:xfrm>
          <a:prstGeom prst="rect">
            <a:avLst/>
          </a:prstGeom>
        </p:spPr>
      </p:pic>
    </p:spTree>
    <p:extLst>
      <p:ext uri="{BB962C8B-B14F-4D97-AF65-F5344CB8AC3E}">
        <p14:creationId xmlns:p14="http://schemas.microsoft.com/office/powerpoint/2010/main" val="2158128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رقم الشريحة 4"/>
          <p:cNvSpPr>
            <a:spLocks noGrp="1"/>
          </p:cNvSpPr>
          <p:nvPr>
            <p:ph type="sldNum" sz="quarter" idx="12"/>
          </p:nvPr>
        </p:nvSpPr>
        <p:spPr/>
        <p:txBody>
          <a:bodyPr/>
          <a:lstStyle/>
          <a:p>
            <a:fld id="{8FC1B240-4F5F-489B-AE28-978F3FDD0B58}" type="slidenum">
              <a:rPr lang="ar-SA" smtClean="0"/>
              <a:t>6</a:t>
            </a:fld>
            <a:endParaRPr lang="ar-SA"/>
          </a:p>
        </p:txBody>
      </p:sp>
      <p:pic>
        <p:nvPicPr>
          <p:cNvPr id="6" name="صورة 5"/>
          <p:cNvPicPr/>
          <p:nvPr/>
        </p:nvPicPr>
        <p:blipFill>
          <a:blip r:embed="rId2"/>
          <a:stretch/>
        </p:blipFill>
        <p:spPr>
          <a:xfrm>
            <a:off x="3421665" y="53181"/>
            <a:ext cx="7904566" cy="6668294"/>
          </a:xfrm>
          <a:prstGeom prst="rect">
            <a:avLst/>
          </a:prstGeom>
          <a:ln>
            <a:noFill/>
          </a:ln>
        </p:spPr>
      </p:pic>
      <p:sp>
        <p:nvSpPr>
          <p:cNvPr id="7" name="CustomShape 2"/>
          <p:cNvSpPr>
            <a:spLocks noGrp="1"/>
          </p:cNvSpPr>
          <p:nvPr>
            <p:ph type="title"/>
          </p:nvPr>
        </p:nvSpPr>
        <p:spPr>
          <a:xfrm>
            <a:off x="466060" y="397023"/>
            <a:ext cx="1936898" cy="132556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lstStyle/>
          <a:p>
            <a:pPr algn="l" rtl="0"/>
            <a:r>
              <a:rPr lang="en-US" sz="2400" b="1" strike="noStrike" spc="-1" dirty="0">
                <a:latin typeface="Arial"/>
                <a:ea typeface="Arial Unicode MS"/>
              </a:rPr>
              <a:t>Proposed </a:t>
            </a:r>
            <a:r>
              <a:rPr lang="en-US" sz="2400" b="1" strike="noStrike" spc="-1" dirty="0" smtClean="0">
                <a:latin typeface="Arial"/>
                <a:ea typeface="Arial Unicode MS"/>
              </a:rPr>
              <a:t>Mechanisms</a:t>
            </a:r>
            <a:br>
              <a:rPr lang="en-US" sz="2400" b="1" strike="noStrike" spc="-1" dirty="0" smtClean="0">
                <a:latin typeface="Arial"/>
                <a:ea typeface="Arial Unicode MS"/>
              </a:rPr>
            </a:br>
            <a:r>
              <a:rPr lang="en-US" sz="2400" b="1" strike="noStrike" spc="-1" dirty="0" smtClean="0">
                <a:latin typeface="Arial"/>
                <a:ea typeface="Arial Unicode MS"/>
              </a:rPr>
              <a:t> </a:t>
            </a:r>
            <a:r>
              <a:rPr lang="en-US" sz="2400" b="1" strike="noStrike" spc="-1" dirty="0">
                <a:latin typeface="Arial"/>
                <a:ea typeface="Arial Unicode MS"/>
              </a:rPr>
              <a:t>of </a:t>
            </a:r>
            <a:r>
              <a:rPr lang="en-US" sz="2400" b="1" strike="noStrike" spc="-1" dirty="0" smtClean="0">
                <a:latin typeface="Arial"/>
                <a:ea typeface="Arial Unicode MS"/>
              </a:rPr>
              <a:t>CA-AKI</a:t>
            </a:r>
            <a:endParaRPr lang="en-US" sz="2400" b="0" strike="noStrike" spc="-1" dirty="0">
              <a:latin typeface="Arial"/>
            </a:endParaRPr>
          </a:p>
        </p:txBody>
      </p:sp>
    </p:spTree>
    <p:extLst>
      <p:ext uri="{BB962C8B-B14F-4D97-AF65-F5344CB8AC3E}">
        <p14:creationId xmlns:p14="http://schemas.microsoft.com/office/powerpoint/2010/main" val="2788475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dirty="0">
                <a:solidFill>
                  <a:srgbClr val="FF0000"/>
                </a:solidFill>
              </a:rPr>
              <a:t>Pathophysiology and Incidence of AKI Associated with Iodinated Contrast</a:t>
            </a:r>
            <a:endParaRPr lang="ar-SA" dirty="0">
              <a:solidFill>
                <a:srgbClr val="FF0000"/>
              </a:solidFill>
            </a:endParaRPr>
          </a:p>
        </p:txBody>
      </p:sp>
      <p:sp>
        <p:nvSpPr>
          <p:cNvPr id="3" name="عنصر نائب للمحتوى 2"/>
          <p:cNvSpPr>
            <a:spLocks noGrp="1"/>
          </p:cNvSpPr>
          <p:nvPr>
            <p:ph idx="1"/>
          </p:nvPr>
        </p:nvSpPr>
        <p:spPr>
          <a:xfrm>
            <a:off x="838200" y="1794933"/>
            <a:ext cx="10890956" cy="4382030"/>
          </a:xfrm>
        </p:spPr>
        <p:txBody>
          <a:bodyPr>
            <a:normAutofit fontScale="92500" lnSpcReduction="20000"/>
          </a:bodyPr>
          <a:lstStyle/>
          <a:p>
            <a:pPr algn="l" rtl="0"/>
            <a:r>
              <a:rPr lang="en-US" b="1" dirty="0"/>
              <a:t>multifactorial</a:t>
            </a:r>
            <a:r>
              <a:rPr lang="en-US" dirty="0"/>
              <a:t>. several different pathophysiologic processes occur simultaneously and in sequence</a:t>
            </a:r>
            <a:endParaRPr lang="en-US" dirty="0" smtClean="0"/>
          </a:p>
          <a:p>
            <a:pPr algn="l" rtl="0"/>
            <a:r>
              <a:rPr lang="en-US" dirty="0" err="1" smtClean="0"/>
              <a:t>Intrarenal</a:t>
            </a:r>
            <a:r>
              <a:rPr lang="en-US" dirty="0" smtClean="0"/>
              <a:t> </a:t>
            </a:r>
            <a:r>
              <a:rPr lang="en-US" dirty="0"/>
              <a:t>vasoconstriction, generation of reactive oxygen species, and direct tubular damage are the predominant factors that lead to CI-AKI</a:t>
            </a:r>
            <a:r>
              <a:rPr lang="en-US" dirty="0" smtClean="0"/>
              <a:t>.</a:t>
            </a:r>
          </a:p>
          <a:p>
            <a:pPr algn="l" rtl="0"/>
            <a:r>
              <a:rPr lang="en-US" dirty="0" smtClean="0"/>
              <a:t>Contrast </a:t>
            </a:r>
            <a:r>
              <a:rPr lang="en-US" dirty="0"/>
              <a:t>agents increase the release of adenosine, </a:t>
            </a:r>
            <a:r>
              <a:rPr lang="en-US" dirty="0" err="1"/>
              <a:t>endothelin</a:t>
            </a:r>
            <a:r>
              <a:rPr lang="en-US" dirty="0"/>
              <a:t>, and free radical species which induce vasoconstriction coupled with impaired nitric oxide and prostaglandin-induced vasodilatation. </a:t>
            </a:r>
            <a:endParaRPr lang="en-US" dirty="0" smtClean="0"/>
          </a:p>
          <a:p>
            <a:pPr algn="l" rtl="0"/>
            <a:r>
              <a:rPr lang="en-US" dirty="0" smtClean="0"/>
              <a:t>These </a:t>
            </a:r>
            <a:r>
              <a:rPr lang="en-US" dirty="0"/>
              <a:t>mechanisms cause ischemia in the deeper portion of the outer medulla, an area with high oxygen requirement and remote from the vasa recta supplying the renal medulla with blood. </a:t>
            </a:r>
            <a:endParaRPr lang="en-US" dirty="0" smtClean="0"/>
          </a:p>
          <a:p>
            <a:pPr algn="l" rtl="0"/>
            <a:r>
              <a:rPr lang="en-US" dirty="0" smtClean="0"/>
              <a:t>Contrast </a:t>
            </a:r>
            <a:r>
              <a:rPr lang="en-US" dirty="0"/>
              <a:t>agents retained in kidneys have direct toxic effects on renal tubular cells causing vacuolization, altered mitochondrial function and apoptosis</a:t>
            </a:r>
            <a:endParaRPr lang="ar-SA" dirty="0"/>
          </a:p>
        </p:txBody>
      </p:sp>
      <p:sp>
        <p:nvSpPr>
          <p:cNvPr id="5" name="عنصر نائب لرقم الشريحة 4"/>
          <p:cNvSpPr>
            <a:spLocks noGrp="1"/>
          </p:cNvSpPr>
          <p:nvPr>
            <p:ph type="sldNum" sz="quarter" idx="12"/>
          </p:nvPr>
        </p:nvSpPr>
        <p:spPr/>
        <p:txBody>
          <a:bodyPr/>
          <a:lstStyle/>
          <a:p>
            <a:fld id="{8FC1B240-4F5F-489B-AE28-978F3FDD0B58}" type="slidenum">
              <a:rPr lang="ar-SA" smtClean="0"/>
              <a:t>7</a:t>
            </a:fld>
            <a:endParaRPr lang="ar-SA"/>
          </a:p>
        </p:txBody>
      </p:sp>
    </p:spTree>
    <p:extLst>
      <p:ext uri="{BB962C8B-B14F-4D97-AF65-F5344CB8AC3E}">
        <p14:creationId xmlns:p14="http://schemas.microsoft.com/office/powerpoint/2010/main" val="2241721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dirty="0" smtClean="0"/>
              <a:t>Risk </a:t>
            </a:r>
            <a:r>
              <a:rPr lang="en-US" dirty="0"/>
              <a:t>/</a:t>
            </a:r>
            <a:r>
              <a:rPr lang="en-US" dirty="0" smtClean="0"/>
              <a:t>  benefit </a:t>
            </a:r>
            <a:endParaRPr lang="ar-SA" dirty="0"/>
          </a:p>
        </p:txBody>
      </p:sp>
      <p:pic>
        <p:nvPicPr>
          <p:cNvPr id="1026" name="Picture 2" descr="Balancing Scale at Rs 1000/piece | Anand Parbat | New Delhi | ID:  1965188036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730604"/>
            <a:ext cx="4705350" cy="5075678"/>
          </a:xfrm>
          <a:prstGeom prst="rect">
            <a:avLst/>
          </a:prstGeom>
          <a:noFill/>
          <a:extLst>
            <a:ext uri="{909E8E84-426E-40DD-AFC4-6F175D3DCCD1}">
              <a14:hiddenFill xmlns:a14="http://schemas.microsoft.com/office/drawing/2010/main">
                <a:solidFill>
                  <a:srgbClr val="FFFFFF"/>
                </a:solidFill>
              </a14:hiddenFill>
            </a:ext>
          </a:extLst>
        </p:spPr>
      </p:pic>
      <p:sp>
        <p:nvSpPr>
          <p:cNvPr id="5" name="عنصر نائب لرقم الشريحة 4"/>
          <p:cNvSpPr>
            <a:spLocks noGrp="1"/>
          </p:cNvSpPr>
          <p:nvPr>
            <p:ph type="sldNum" sz="quarter" idx="12"/>
          </p:nvPr>
        </p:nvSpPr>
        <p:spPr/>
        <p:txBody>
          <a:bodyPr/>
          <a:lstStyle/>
          <a:p>
            <a:fld id="{8FC1B240-4F5F-489B-AE28-978F3FDD0B58}" type="slidenum">
              <a:rPr lang="ar-SA" smtClean="0"/>
              <a:t>8</a:t>
            </a:fld>
            <a:endParaRPr lang="ar-SA"/>
          </a:p>
        </p:txBody>
      </p:sp>
    </p:spTree>
    <p:extLst>
      <p:ext uri="{BB962C8B-B14F-4D97-AF65-F5344CB8AC3E}">
        <p14:creationId xmlns:p14="http://schemas.microsoft.com/office/powerpoint/2010/main" val="1342583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dirty="0" smtClean="0">
                <a:solidFill>
                  <a:srgbClr val="FF0000"/>
                </a:solidFill>
              </a:rPr>
              <a:t>Contrast-associated AKI risk factors</a:t>
            </a:r>
            <a:endParaRPr lang="ar-SA" dirty="0">
              <a:solidFill>
                <a:srgbClr val="FF0000"/>
              </a:solidFill>
            </a:endParaRPr>
          </a:p>
        </p:txBody>
      </p:sp>
      <p:sp>
        <p:nvSpPr>
          <p:cNvPr id="5" name="عنصر نائب لرقم الشريحة 4"/>
          <p:cNvSpPr>
            <a:spLocks noGrp="1"/>
          </p:cNvSpPr>
          <p:nvPr>
            <p:ph type="sldNum" sz="quarter" idx="12"/>
          </p:nvPr>
        </p:nvSpPr>
        <p:spPr/>
        <p:txBody>
          <a:bodyPr/>
          <a:lstStyle/>
          <a:p>
            <a:fld id="{8FC1B240-4F5F-489B-AE28-978F3FDD0B58}" type="slidenum">
              <a:rPr lang="ar-SA" smtClean="0"/>
              <a:t>9</a:t>
            </a:fld>
            <a:endParaRPr lang="ar-SA"/>
          </a:p>
        </p:txBody>
      </p:sp>
      <p:pic>
        <p:nvPicPr>
          <p:cNvPr id="4" name="صورة 3"/>
          <p:cNvPicPr>
            <a:picLocks noChangeAspect="1"/>
          </p:cNvPicPr>
          <p:nvPr/>
        </p:nvPicPr>
        <p:blipFill>
          <a:blip r:embed="rId2"/>
          <a:stretch>
            <a:fillRect/>
          </a:stretch>
        </p:blipFill>
        <p:spPr>
          <a:xfrm>
            <a:off x="2244125" y="1552903"/>
            <a:ext cx="8438843" cy="4611415"/>
          </a:xfrm>
          <a:prstGeom prst="rect">
            <a:avLst/>
          </a:prstGeom>
        </p:spPr>
      </p:pic>
    </p:spTree>
    <p:extLst>
      <p:ext uri="{BB962C8B-B14F-4D97-AF65-F5344CB8AC3E}">
        <p14:creationId xmlns:p14="http://schemas.microsoft.com/office/powerpoint/2010/main" val="1538064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203</TotalTime>
  <Words>908</Words>
  <Application>Microsoft Office PowerPoint</Application>
  <PresentationFormat>ملء الشاشة</PresentationFormat>
  <Paragraphs>73</Paragraphs>
  <Slides>20</Slides>
  <Notes>3</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20</vt:i4>
      </vt:variant>
    </vt:vector>
  </HeadingPairs>
  <TitlesOfParts>
    <vt:vector size="27" baseType="lpstr">
      <vt:lpstr>Arial Unicode MS</vt:lpstr>
      <vt:lpstr>Arial</vt:lpstr>
      <vt:lpstr>Calibri</vt:lpstr>
      <vt:lpstr>Calibri Light</vt:lpstr>
      <vt:lpstr>Times New Roman</vt:lpstr>
      <vt:lpstr>Wingdings</vt:lpstr>
      <vt:lpstr>نسق Office</vt:lpstr>
      <vt:lpstr>CA-AKI is it  a Myth ?</vt:lpstr>
      <vt:lpstr>CA-AKI</vt:lpstr>
      <vt:lpstr>Review the scientific evidence for CA-AKI and provides consensus-based guidelines for its prevention and management.</vt:lpstr>
      <vt:lpstr>CA-AKI</vt:lpstr>
      <vt:lpstr>Proposed pathophysiologic mechanisms  of kidney injury with  iodinated contrast</vt:lpstr>
      <vt:lpstr>Proposed Mechanisms  of CA-AKI</vt:lpstr>
      <vt:lpstr>Pathophysiology and Incidence of AKI Associated with Iodinated Contrast</vt:lpstr>
      <vt:lpstr>Risk /  benefit </vt:lpstr>
      <vt:lpstr>Contrast-associated AKI risk factors</vt:lpstr>
      <vt:lpstr>Mehran CA-AKI  risk score</vt:lpstr>
      <vt:lpstr>عرض تقديمي في PowerPoint</vt:lpstr>
      <vt:lpstr>عرض تقديمي في PowerPoint</vt:lpstr>
      <vt:lpstr>عرض تقديمي في PowerPoint</vt:lpstr>
      <vt:lpstr>Prophylaxis of CA-AKI   We do not recommend</vt:lpstr>
      <vt:lpstr>Prophylaxis of CA-AKI  We do not recommend</vt:lpstr>
      <vt:lpstr>عرض تقديمي في PowerPoint</vt:lpstr>
      <vt:lpstr>Medication considerations </vt:lpstr>
      <vt:lpstr>Post-ICM administration statements </vt:lpstr>
      <vt:lpstr>Recommended approach  for prevention of CA-AKI.</vt:lpstr>
      <vt:lpstr>Conclusion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DR.Ahmed Saker 2O14</dc:creator>
  <cp:lastModifiedBy>حساب Microsoft</cp:lastModifiedBy>
  <cp:revision>36</cp:revision>
  <dcterms:created xsi:type="dcterms:W3CDTF">2023-03-10T05:46:54Z</dcterms:created>
  <dcterms:modified xsi:type="dcterms:W3CDTF">2023-03-14T10:05:26Z</dcterms:modified>
</cp:coreProperties>
</file>